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60" r:id="rId4"/>
    <p:sldId id="257" r:id="rId5"/>
    <p:sldId id="269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>
      <p:cViewPr>
        <p:scale>
          <a:sx n="72" d="100"/>
          <a:sy n="72" d="100"/>
        </p:scale>
        <p:origin x="-132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F8B877-490A-4B62-A4E1-BD7220C7B0E5}" type="datetimeFigureOut">
              <a:rPr lang="pl-PL" smtClean="0"/>
              <a:pPr/>
              <a:t>2015-05-06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B3E98-5C87-4C2F-988D-76304F7C33D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1754087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Each of the four cycles is tailored to a given age group’s curriculum</a:t>
            </a:r>
          </a:p>
          <a:p>
            <a:endParaRPr lang="en-US" noProof="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1B3E98-5C87-4C2F-988D-76304F7C33D5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12808222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1B3E98-5C87-4C2F-988D-76304F7C33D5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17324441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sz="1200" dirty="0" err="1" smtClean="0"/>
              <a:t>Prepared</a:t>
            </a:r>
            <a:r>
              <a:rPr lang="pl-PL" sz="1200" dirty="0" smtClean="0"/>
              <a:t> </a:t>
            </a:r>
            <a:r>
              <a:rPr lang="pl-PL" sz="1200" dirty="0" err="1" smtClean="0"/>
              <a:t>at</a:t>
            </a:r>
            <a:r>
              <a:rPr lang="pl-PL" sz="1200" dirty="0" smtClean="0"/>
              <a:t> </a:t>
            </a:r>
            <a:r>
              <a:rPr lang="pl-PL" sz="1200" dirty="0" err="1" smtClean="0"/>
              <a:t>the</a:t>
            </a:r>
            <a:r>
              <a:rPr lang="pl-PL" sz="1200" dirty="0" smtClean="0"/>
              <a:t> </a:t>
            </a:r>
            <a:r>
              <a:rPr lang="pl-PL" sz="1200" dirty="0" err="1" smtClean="0"/>
              <a:t>request</a:t>
            </a:r>
            <a:r>
              <a:rPr lang="pl-PL" sz="1200" dirty="0" smtClean="0"/>
              <a:t> of </a:t>
            </a:r>
            <a:r>
              <a:rPr lang="pl-PL" sz="1200" dirty="0" err="1" smtClean="0"/>
              <a:t>the</a:t>
            </a:r>
            <a:r>
              <a:rPr lang="pl-PL" sz="1200" dirty="0" smtClean="0"/>
              <a:t> New </a:t>
            </a:r>
            <a:r>
              <a:rPr lang="pl-PL" sz="1200" dirty="0" err="1" smtClean="0"/>
              <a:t>Horizons</a:t>
            </a:r>
            <a:r>
              <a:rPr lang="pl-PL" sz="1200" dirty="0" smtClean="0"/>
              <a:t> </a:t>
            </a:r>
            <a:r>
              <a:rPr lang="pl-PL" sz="1200" dirty="0" err="1" smtClean="0"/>
              <a:t>Association</a:t>
            </a:r>
            <a:r>
              <a:rPr lang="pl-PL" sz="1200" dirty="0" smtClean="0"/>
              <a:t> </a:t>
            </a:r>
            <a:r>
              <a:rPr lang="pl-PL" sz="1200" dirty="0" err="1" smtClean="0"/>
              <a:t>in</a:t>
            </a:r>
            <a:r>
              <a:rPr lang="pl-PL" sz="1200" dirty="0" smtClean="0"/>
              <a:t> May 2013 </a:t>
            </a:r>
          </a:p>
          <a:p>
            <a:r>
              <a:rPr lang="pl-PL" sz="1200" dirty="0" err="1" smtClean="0"/>
              <a:t>The</a:t>
            </a:r>
            <a:r>
              <a:rPr lang="pl-PL" sz="1200" dirty="0" smtClean="0"/>
              <a:t> </a:t>
            </a:r>
            <a:r>
              <a:rPr lang="pl-PL" sz="1200" dirty="0" err="1" smtClean="0"/>
              <a:t>research</a:t>
            </a:r>
            <a:r>
              <a:rPr lang="pl-PL" sz="1200" dirty="0" smtClean="0"/>
              <a:t> </a:t>
            </a:r>
            <a:r>
              <a:rPr lang="pl-PL" sz="1200" dirty="0" err="1" smtClean="0"/>
              <a:t>consisted</a:t>
            </a:r>
            <a:r>
              <a:rPr lang="pl-PL" sz="1200" dirty="0" smtClean="0"/>
              <a:t> of </a:t>
            </a:r>
            <a:r>
              <a:rPr lang="pl-PL" sz="1200" dirty="0" err="1" smtClean="0"/>
              <a:t>focus</a:t>
            </a:r>
            <a:r>
              <a:rPr lang="pl-PL" sz="1200" dirty="0" smtClean="0"/>
              <a:t> </a:t>
            </a:r>
            <a:r>
              <a:rPr lang="pl-PL" sz="1200" dirty="0" err="1" smtClean="0"/>
              <a:t>groups</a:t>
            </a:r>
            <a:r>
              <a:rPr lang="pl-PL" sz="1200" dirty="0" smtClean="0"/>
              <a:t>, </a:t>
            </a:r>
            <a:r>
              <a:rPr lang="pl-PL" sz="1200" dirty="0" err="1" smtClean="0"/>
              <a:t>quantitative</a:t>
            </a:r>
            <a:r>
              <a:rPr lang="pl-PL" sz="1200" dirty="0" smtClean="0"/>
              <a:t> </a:t>
            </a:r>
            <a:r>
              <a:rPr lang="pl-PL" sz="1200" dirty="0" err="1" smtClean="0"/>
              <a:t>research</a:t>
            </a:r>
            <a:r>
              <a:rPr lang="pl-PL" sz="1200" dirty="0" smtClean="0"/>
              <a:t> on a national </a:t>
            </a:r>
            <a:r>
              <a:rPr lang="pl-PL" sz="1200" dirty="0" err="1" smtClean="0"/>
              <a:t>sample</a:t>
            </a:r>
            <a:r>
              <a:rPr lang="pl-PL" sz="1200" dirty="0" smtClean="0"/>
              <a:t> and a </a:t>
            </a:r>
            <a:r>
              <a:rPr lang="pl-PL" sz="1200" dirty="0" err="1" smtClean="0"/>
              <a:t>www</a:t>
            </a:r>
            <a:r>
              <a:rPr lang="pl-PL" sz="1200" dirty="0" smtClean="0"/>
              <a:t> interview via </a:t>
            </a:r>
            <a:r>
              <a:rPr lang="pl-PL" sz="1200" dirty="0" err="1" smtClean="0"/>
              <a:t>Facebook</a:t>
            </a:r>
            <a:r>
              <a:rPr lang="pl-PL" sz="1200" dirty="0" smtClean="0"/>
              <a:t> </a:t>
            </a:r>
            <a:r>
              <a:rPr lang="pl-PL" sz="1200" dirty="0" err="1" smtClean="0"/>
              <a:t>with</a:t>
            </a:r>
            <a:r>
              <a:rPr lang="pl-PL" sz="1200" dirty="0" smtClean="0"/>
              <a:t> a group of 15-19 </a:t>
            </a:r>
            <a:r>
              <a:rPr lang="pl-PL" sz="1200" dirty="0" err="1" smtClean="0"/>
              <a:t>y.o</a:t>
            </a:r>
            <a:r>
              <a:rPr lang="pl-PL" sz="1200" dirty="0" smtClean="0"/>
              <a:t>. 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1B3E98-5C87-4C2F-988D-76304F7C33D5}" type="slidenum">
              <a:rPr lang="pl-PL" smtClean="0"/>
              <a:pPr/>
              <a:t>12</a:t>
            </a:fld>
            <a:endParaRPr lang="pl-PL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2015-05-06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2015-05-06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2015-05-06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2015-05-06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2015-05-06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2015-05-06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2015-05-06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2015-05-06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2015-05-06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2015-05-06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2015-05-06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7FA3B-C404-4317-B0BC-953931111309}" type="datetimeFigureOut">
              <a:rPr lang="pl-PL" smtClean="0"/>
              <a:pPr/>
              <a:t>2015-05-06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1897F-8F23-433E-A660-EFF8D3EDA50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89781" y="2924944"/>
            <a:ext cx="7772400" cy="1470025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Film education from the film festival organizers point of view</a:t>
            </a:r>
            <a:endParaRPr lang="en-US" sz="3600" b="1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522" t="44263" r="8640" b="40219"/>
          <a:stretch>
            <a:fillRect/>
          </a:stretch>
        </p:blipFill>
        <p:spPr bwMode="auto">
          <a:xfrm>
            <a:off x="896679" y="4437112"/>
            <a:ext cx="7344816" cy="526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32656"/>
            <a:ext cx="3390265" cy="1414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17198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/>
            </a:r>
            <a:br>
              <a:rPr lang="pl-PL" b="1" dirty="0" smtClean="0"/>
            </a:br>
            <a:r>
              <a:rPr lang="en-US" b="1" dirty="0" smtClean="0"/>
              <a:t>Sunday</a:t>
            </a:r>
            <a:r>
              <a:rPr lang="pl-PL" b="1" dirty="0" smtClean="0"/>
              <a:t> In the Country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5743" y="1772816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4-day international workshops for young film critics</a:t>
            </a:r>
          </a:p>
          <a:p>
            <a:endParaRPr lang="en-US" sz="2400" dirty="0" smtClean="0"/>
          </a:p>
          <a:p>
            <a:r>
              <a:rPr lang="en-US" sz="2400" dirty="0" smtClean="0"/>
              <a:t>Organized in cooperation with the European Film Academy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Workshops include: film screenings, discussions, director Q&amp;As</a:t>
            </a:r>
          </a:p>
          <a:p>
            <a:endParaRPr lang="en-US" sz="2400" dirty="0" smtClean="0"/>
          </a:p>
          <a:p>
            <a:r>
              <a:rPr lang="en-US" sz="2400" dirty="0" smtClean="0"/>
              <a:t>Goal: to learn about contemporary cinema and its trends, exchange experiences, network with film critics from other countries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522" t="44263" r="8640" b="40219"/>
          <a:stretch>
            <a:fillRect/>
          </a:stretch>
        </p:blipFill>
        <p:spPr bwMode="auto">
          <a:xfrm flipV="1">
            <a:off x="971600" y="1196746"/>
            <a:ext cx="7197887" cy="216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3" y="260648"/>
            <a:ext cx="158417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4358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NH Publications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5743" y="1772816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Books and DVD albums that accompany festival sections, e.g. monographs of Jean-Luc Godard, Terry Gilliam, Guy Maddin, Hungarian cinema, Turkish cinema, etc.</a:t>
            </a:r>
          </a:p>
          <a:p>
            <a:endParaRPr lang="en-US" sz="2400" dirty="0" smtClean="0"/>
          </a:p>
          <a:p>
            <a:r>
              <a:rPr lang="en-US" sz="2400" dirty="0" smtClean="0"/>
              <a:t>Authors from Poland and abroad: film experts, critics, authorities</a:t>
            </a:r>
          </a:p>
          <a:p>
            <a:endParaRPr lang="en-US" sz="2400" dirty="0" smtClean="0"/>
          </a:p>
          <a:p>
            <a:r>
              <a:rPr lang="en-US" sz="2400" dirty="0" smtClean="0"/>
              <a:t>Sometimes our publications are the first on a given topic published in Poland</a:t>
            </a:r>
          </a:p>
          <a:p>
            <a:endParaRPr lang="pl-PL" dirty="0"/>
          </a:p>
          <a:p>
            <a:endParaRPr lang="pl-PL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522" t="44263" r="8640" b="40219"/>
          <a:stretch>
            <a:fillRect/>
          </a:stretch>
        </p:blipFill>
        <p:spPr bwMode="auto">
          <a:xfrm flipV="1">
            <a:off x="971600" y="1196746"/>
            <a:ext cx="7197887" cy="216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3" y="260648"/>
            <a:ext cx="158417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50599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/>
            </a:r>
            <a:br>
              <a:rPr lang="pl-PL" b="1" dirty="0" smtClean="0"/>
            </a:br>
            <a:r>
              <a:rPr lang="en-US" b="1" dirty="0" smtClean="0"/>
              <a:t>I watch, feel, think</a:t>
            </a:r>
            <a:br>
              <a:rPr lang="en-US" b="1" dirty="0" smtClean="0"/>
            </a:br>
            <a:r>
              <a:rPr lang="en-US" b="1" dirty="0" smtClean="0"/>
              <a:t>– a report about teens in cinema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5743" y="1916832"/>
            <a:ext cx="8229600" cy="4525963"/>
          </a:xfrm>
        </p:spPr>
        <p:txBody>
          <a:bodyPr>
            <a:noAutofit/>
          </a:bodyPr>
          <a:lstStyle/>
          <a:p>
            <a:r>
              <a:rPr lang="en-US" sz="2200" b="1" dirty="0" smtClean="0"/>
              <a:t>Conclusions:</a:t>
            </a:r>
          </a:p>
          <a:p>
            <a:pPr lvl="1"/>
            <a:r>
              <a:rPr lang="en-US" sz="2200" b="1" dirty="0" smtClean="0"/>
              <a:t>72%</a:t>
            </a:r>
            <a:r>
              <a:rPr lang="en-US" sz="2200" dirty="0" smtClean="0"/>
              <a:t> of respondents claim film taught them to see others </a:t>
            </a: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en-US" sz="2200" dirty="0" smtClean="0"/>
              <a:t>in a different way</a:t>
            </a:r>
          </a:p>
          <a:p>
            <a:pPr lvl="1"/>
            <a:r>
              <a:rPr lang="en-US" sz="2200" b="1" dirty="0" smtClean="0"/>
              <a:t>81% </a:t>
            </a:r>
            <a:r>
              <a:rPr lang="en-US" sz="2200" dirty="0" smtClean="0"/>
              <a:t>of respondents feel films about other cultures help them </a:t>
            </a: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en-US" sz="2200" dirty="0" smtClean="0"/>
              <a:t>to learn more about those cultures</a:t>
            </a:r>
          </a:p>
          <a:p>
            <a:pPr lvl="1"/>
            <a:r>
              <a:rPr lang="en-US" sz="2200" b="1" dirty="0" smtClean="0"/>
              <a:t>80%</a:t>
            </a:r>
            <a:r>
              <a:rPr lang="en-US" sz="2200" dirty="0" smtClean="0"/>
              <a:t> of respondents feel that watching stories about others helps them learn about the world and themselves</a:t>
            </a:r>
          </a:p>
          <a:p>
            <a:pPr lvl="1"/>
            <a:r>
              <a:rPr lang="en-US" sz="2200" b="1" dirty="0" smtClean="0"/>
              <a:t>74%</a:t>
            </a:r>
            <a:r>
              <a:rPr lang="en-US" sz="2200" dirty="0" smtClean="0"/>
              <a:t> of respondents admit to seeing films that influenced them powerfully</a:t>
            </a:r>
          </a:p>
          <a:p>
            <a:pPr lvl="1"/>
            <a:endParaRPr lang="en-US" sz="2200" dirty="0" smtClean="0"/>
          </a:p>
          <a:p>
            <a:r>
              <a:rPr lang="en-US" sz="2200" b="1" dirty="0" smtClean="0"/>
              <a:t>Contact with ambitious films is one of the most important factors shaping the personalities and world views of young people </a:t>
            </a:r>
          </a:p>
          <a:p>
            <a:endParaRPr lang="pl-PL" sz="1600" dirty="0"/>
          </a:p>
          <a:p>
            <a:pPr marL="0" indent="0">
              <a:buNone/>
            </a:pPr>
            <a:r>
              <a:rPr lang="pl-PL" sz="1600" dirty="0"/>
              <a:t/>
            </a:r>
            <a:br>
              <a:rPr lang="pl-PL" sz="1600" dirty="0"/>
            </a:br>
            <a:endParaRPr lang="pl-PL" sz="1600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522" t="44263" r="8640" b="40219"/>
          <a:stretch>
            <a:fillRect/>
          </a:stretch>
        </p:blipFill>
        <p:spPr bwMode="auto">
          <a:xfrm flipV="1">
            <a:off x="971600" y="1520789"/>
            <a:ext cx="7197887" cy="216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3" y="260648"/>
            <a:ext cx="158417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80617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New Horizons Association</a:t>
            </a:r>
            <a:endParaRPr lang="en-US" sz="40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772816"/>
            <a:ext cx="6696744" cy="4525963"/>
          </a:xfrm>
        </p:spPr>
        <p:txBody>
          <a:bodyPr>
            <a:normAutofit/>
          </a:bodyPr>
          <a:lstStyle/>
          <a:p>
            <a:r>
              <a:rPr lang="en-US" sz="2200" dirty="0" smtClean="0"/>
              <a:t>Established in 2003</a:t>
            </a:r>
            <a:endParaRPr lang="pl-PL" sz="2200" dirty="0" smtClean="0"/>
          </a:p>
          <a:p>
            <a:r>
              <a:rPr lang="en-US" sz="2200" dirty="0" smtClean="0"/>
              <a:t>Biggest projects:</a:t>
            </a:r>
          </a:p>
          <a:p>
            <a:pPr lvl="1"/>
            <a:r>
              <a:rPr lang="en-US" sz="2200" dirty="0" smtClean="0"/>
              <a:t>T-Mobile New Horizons Int’l FF(14 editions so far)</a:t>
            </a:r>
          </a:p>
          <a:p>
            <a:pPr lvl="1"/>
            <a:r>
              <a:rPr lang="en-US" sz="2200" dirty="0" smtClean="0"/>
              <a:t>American Film Festival (5 editions)</a:t>
            </a:r>
          </a:p>
          <a:p>
            <a:pPr lvl="1"/>
            <a:r>
              <a:rPr lang="en-US" sz="2200" dirty="0" smtClean="0"/>
              <a:t>New Horizons of Film Education</a:t>
            </a:r>
          </a:p>
          <a:p>
            <a:pPr lvl="1"/>
            <a:r>
              <a:rPr lang="en-US" sz="2200" dirty="0" smtClean="0"/>
              <a:t>distribution incl. New Horizons Tournée</a:t>
            </a:r>
          </a:p>
          <a:p>
            <a:pPr lvl="1"/>
            <a:r>
              <a:rPr lang="en-US" sz="2200" dirty="0" smtClean="0"/>
              <a:t>New Horizons Cinema – Poland’s only multiplex with an auteur repertoire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522" t="44263" r="8640" b="40219"/>
          <a:stretch>
            <a:fillRect/>
          </a:stretch>
        </p:blipFill>
        <p:spPr bwMode="auto">
          <a:xfrm flipV="1">
            <a:off x="971600" y="1196746"/>
            <a:ext cx="7197887" cy="216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Obraz 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3" y="260648"/>
            <a:ext cx="158417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35204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      </a:t>
            </a:r>
            <a:r>
              <a:rPr lang="en-US" b="1" dirty="0" smtClean="0"/>
              <a:t>New Horizons of Film Education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5743" y="1628800"/>
            <a:ext cx="8229600" cy="4525963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8800" dirty="0" smtClean="0"/>
              <a:t>Cyclical meetings at cinemas for school groups</a:t>
            </a:r>
            <a:endParaRPr lang="pl-PL" sz="8800" dirty="0" smtClean="0"/>
          </a:p>
          <a:p>
            <a:pPr>
              <a:lnSpc>
                <a:spcPct val="120000"/>
              </a:lnSpc>
              <a:spcBef>
                <a:spcPts val="450"/>
              </a:spcBef>
            </a:pPr>
            <a:endParaRPr lang="en-US" dirty="0" smtClean="0"/>
          </a:p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8800" dirty="0" smtClean="0"/>
              <a:t>40 towns, 170 titles, 38,000 students and 2,500 teachers annually</a:t>
            </a:r>
          </a:p>
          <a:p>
            <a:pPr>
              <a:lnSpc>
                <a:spcPct val="120000"/>
              </a:lnSpc>
              <a:spcBef>
                <a:spcPts val="450"/>
              </a:spcBef>
            </a:pPr>
            <a:endParaRPr lang="en-US" dirty="0" smtClean="0"/>
          </a:p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8800" dirty="0" smtClean="0"/>
              <a:t>Four age groups: 6-9, 10-12, 13-15, 16-19</a:t>
            </a:r>
          </a:p>
          <a:p>
            <a:pPr>
              <a:lnSpc>
                <a:spcPct val="120000"/>
              </a:lnSpc>
              <a:spcBef>
                <a:spcPts val="450"/>
              </a:spcBef>
            </a:pPr>
            <a:endParaRPr lang="en-US" dirty="0" smtClean="0"/>
          </a:p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8800" dirty="0" smtClean="0"/>
              <a:t>Interdisciplinary program: film screenings, multimedia presentations, talks, workshops</a:t>
            </a:r>
          </a:p>
          <a:p>
            <a:pPr>
              <a:lnSpc>
                <a:spcPct val="120000"/>
              </a:lnSpc>
              <a:spcBef>
                <a:spcPts val="450"/>
              </a:spcBef>
            </a:pPr>
            <a:endParaRPr lang="en-US" dirty="0" smtClean="0"/>
          </a:p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8800" dirty="0" smtClean="0"/>
              <a:t>Didactic materials prepared by organizers allow for the film education to continue outside the cinema, e.g. at schools o</a:t>
            </a:r>
            <a:r>
              <a:rPr lang="pl-PL" sz="8800" dirty="0" smtClean="0"/>
              <a:t>r</a:t>
            </a:r>
            <a:r>
              <a:rPr lang="en-US" sz="8800" dirty="0" smtClean="0"/>
              <a:t> cultural centers</a:t>
            </a:r>
          </a:p>
          <a:p>
            <a:pPr>
              <a:lnSpc>
                <a:spcPct val="120000"/>
              </a:lnSpc>
              <a:spcBef>
                <a:spcPts val="450"/>
              </a:spcBef>
            </a:pPr>
            <a:endParaRPr lang="en-US" dirty="0" smtClean="0"/>
          </a:p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8800" dirty="0" smtClean="0"/>
              <a:t>The program is recommended by the Minister of National Education and the Minister of Culture and National Heritage</a:t>
            </a:r>
          </a:p>
          <a:p>
            <a:endParaRPr lang="pl-PL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522" t="44263" r="8640" b="40219"/>
          <a:stretch>
            <a:fillRect/>
          </a:stretch>
        </p:blipFill>
        <p:spPr bwMode="auto">
          <a:xfrm flipV="1">
            <a:off x="971600" y="1196746"/>
            <a:ext cx="7197887" cy="216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3" y="260648"/>
            <a:ext cx="1368151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45690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 smtClean="0"/>
              <a:t> </a:t>
            </a:r>
            <a:r>
              <a:rPr lang="pl-PL" sz="4000" b="1" dirty="0" err="1" smtClean="0"/>
              <a:t>T-Mobile</a:t>
            </a:r>
            <a:r>
              <a:rPr lang="pl-PL" sz="4000" b="1" dirty="0" smtClean="0"/>
              <a:t> New </a:t>
            </a:r>
            <a:r>
              <a:rPr lang="en-US" sz="4000" b="1" dirty="0" smtClean="0"/>
              <a:t>Horizons</a:t>
            </a:r>
            <a:r>
              <a:rPr lang="pl-PL" sz="4000" b="1" dirty="0" smtClean="0"/>
              <a:t> IFF</a:t>
            </a:r>
            <a:endParaRPr lang="pl-PL" sz="40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5743" y="1700808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Poland’s largest film festival</a:t>
            </a:r>
          </a:p>
          <a:p>
            <a:endParaRPr lang="en-US" dirty="0" smtClean="0"/>
          </a:p>
          <a:p>
            <a:r>
              <a:rPr lang="en-US" dirty="0" smtClean="0"/>
              <a:t>About </a:t>
            </a:r>
            <a:r>
              <a:rPr lang="en-US" b="1" dirty="0" smtClean="0"/>
              <a:t>100 000 </a:t>
            </a:r>
            <a:r>
              <a:rPr lang="en-US" dirty="0" smtClean="0"/>
              <a:t>tickets sold each year, app. 380 titles, </a:t>
            </a:r>
            <a:br>
              <a:rPr lang="en-US" dirty="0" smtClean="0"/>
            </a:br>
            <a:r>
              <a:rPr lang="pl-PL" dirty="0" smtClean="0"/>
              <a:t>including </a:t>
            </a:r>
            <a:r>
              <a:rPr lang="en-US" dirty="0" smtClean="0"/>
              <a:t>200 feature-length films</a:t>
            </a:r>
          </a:p>
          <a:p>
            <a:pPr marL="0" indent="0">
              <a:buNone/>
            </a:pPr>
            <a:r>
              <a:rPr lang="en-US" dirty="0" smtClean="0"/>
              <a:t> </a:t>
            </a:r>
          </a:p>
          <a:p>
            <a:r>
              <a:rPr lang="en-US" dirty="0" smtClean="0"/>
              <a:t>Main </a:t>
            </a:r>
            <a:r>
              <a:rPr lang="en-US" dirty="0"/>
              <a:t>goals: </a:t>
            </a:r>
            <a:r>
              <a:rPr lang="en-US" dirty="0" smtClean="0"/>
              <a:t>presenting bold auteur cinema, both classic </a:t>
            </a:r>
            <a:br>
              <a:rPr lang="en-US" dirty="0" smtClean="0"/>
            </a:br>
            <a:r>
              <a:rPr lang="en-US" dirty="0" smtClean="0"/>
              <a:t>and contemporary and film education</a:t>
            </a:r>
          </a:p>
          <a:p>
            <a:endParaRPr lang="en-US" dirty="0" smtClean="0"/>
          </a:p>
          <a:p>
            <a:r>
              <a:rPr lang="en-US" dirty="0" smtClean="0"/>
              <a:t>Interdisciplinary event – there are concerts, exhibitions, installations and theater shows in addition to the film repertoire</a:t>
            </a:r>
          </a:p>
          <a:p>
            <a:endParaRPr lang="en-US" dirty="0" smtClean="0"/>
          </a:p>
          <a:p>
            <a:r>
              <a:rPr lang="en-US" dirty="0" smtClean="0"/>
              <a:t>Festival educational activities are directed to various groups: viewers, film critics, young directors and producers, the Polish film industry, teachers and children</a:t>
            </a:r>
          </a:p>
          <a:p>
            <a:endParaRPr lang="pl-PL" dirty="0" smtClean="0"/>
          </a:p>
          <a:p>
            <a:endParaRPr lang="pl-PL" dirty="0"/>
          </a:p>
          <a:p>
            <a:endParaRPr lang="pl-PL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522" t="44263" r="8640" b="40219"/>
          <a:stretch>
            <a:fillRect/>
          </a:stretch>
        </p:blipFill>
        <p:spPr bwMode="auto">
          <a:xfrm flipV="1">
            <a:off x="971600" y="1196746"/>
            <a:ext cx="7197887" cy="216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3" y="260648"/>
            <a:ext cx="158417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81602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 smtClean="0"/>
              <a:t>   </a:t>
            </a:r>
            <a:r>
              <a:rPr lang="en-US" sz="4000" b="1" dirty="0" smtClean="0"/>
              <a:t>Film </a:t>
            </a:r>
            <a:r>
              <a:rPr lang="en-US" sz="4000" b="1" dirty="0"/>
              <a:t>education at the festival</a:t>
            </a:r>
            <a:endParaRPr lang="pl-PL" sz="4000" b="1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522" t="44263" r="8640" b="40219"/>
          <a:stretch>
            <a:fillRect/>
          </a:stretch>
        </p:blipFill>
        <p:spPr bwMode="auto">
          <a:xfrm flipV="1">
            <a:off x="971600" y="1196746"/>
            <a:ext cx="7197887" cy="216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ymbol zastępczy zawartości 2"/>
          <p:cNvSpPr>
            <a:spLocks noGrp="1"/>
          </p:cNvSpPr>
          <p:nvPr/>
        </p:nvSpPr>
        <p:spPr>
          <a:xfrm>
            <a:off x="487220" y="1616088"/>
            <a:ext cx="8229600" cy="4925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520"/>
              </a:spcBef>
              <a:spcAft>
                <a:spcPts val="600"/>
              </a:spcAft>
            </a:pPr>
            <a:r>
              <a:rPr lang="en-GB" sz="2200" dirty="0" smtClean="0"/>
              <a:t>Retrospectives: Jean-Luc Godard, Michelangelo Antonioni, Pier Paolo </a:t>
            </a:r>
            <a:r>
              <a:rPr lang="en-GB" sz="2200" dirty="0" err="1" smtClean="0"/>
              <a:t>Pasolini</a:t>
            </a:r>
            <a:r>
              <a:rPr lang="en-GB" sz="2200" dirty="0" smtClean="0"/>
              <a:t>, Derek </a:t>
            </a:r>
            <a:r>
              <a:rPr lang="en-GB" sz="2200" dirty="0" err="1" smtClean="0"/>
              <a:t>Jarman</a:t>
            </a:r>
            <a:r>
              <a:rPr lang="en-GB" sz="2200" dirty="0" smtClean="0"/>
              <a:t>, </a:t>
            </a:r>
            <a:r>
              <a:rPr lang="en-GB" sz="2200" dirty="0" err="1" smtClean="0"/>
              <a:t>Bela</a:t>
            </a:r>
            <a:r>
              <a:rPr lang="en-GB" sz="2200" dirty="0" smtClean="0"/>
              <a:t> </a:t>
            </a:r>
            <a:r>
              <a:rPr lang="en-GB" sz="2200" dirty="0" err="1" smtClean="0"/>
              <a:t>Tarr</a:t>
            </a:r>
            <a:r>
              <a:rPr lang="en-GB" sz="2200" dirty="0" smtClean="0"/>
              <a:t>, Tsai Ming-</a:t>
            </a:r>
            <a:r>
              <a:rPr lang="en-GB" sz="2200" dirty="0" err="1" smtClean="0"/>
              <a:t>liang</a:t>
            </a:r>
            <a:endParaRPr lang="en-GB" sz="2200" dirty="0" smtClean="0"/>
          </a:p>
          <a:p>
            <a:pPr>
              <a:lnSpc>
                <a:spcPct val="120000"/>
              </a:lnSpc>
              <a:spcBef>
                <a:spcPts val="520"/>
              </a:spcBef>
              <a:spcAft>
                <a:spcPts val="600"/>
              </a:spcAft>
            </a:pPr>
            <a:r>
              <a:rPr lang="en-GB" sz="2200" dirty="0" smtClean="0"/>
              <a:t>Thematic sections: mockumentaries, midnight movies, focus on cinematography – </a:t>
            </a:r>
            <a:r>
              <a:rPr lang="pl-PL" sz="2200" dirty="0" err="1" smtClean="0"/>
              <a:t>e.g</a:t>
            </a:r>
            <a:r>
              <a:rPr lang="pl-PL" sz="2200" dirty="0" smtClean="0"/>
              <a:t>. </a:t>
            </a:r>
            <a:r>
              <a:rPr lang="en-GB" sz="2200" dirty="0" smtClean="0"/>
              <a:t>Greece, Mexico, Australia, Argentina</a:t>
            </a:r>
          </a:p>
          <a:p>
            <a:pPr>
              <a:lnSpc>
                <a:spcPct val="120000"/>
              </a:lnSpc>
              <a:spcBef>
                <a:spcPts val="520"/>
              </a:spcBef>
              <a:spcAft>
                <a:spcPts val="600"/>
              </a:spcAft>
            </a:pPr>
            <a:r>
              <a:rPr lang="en-GB" sz="2200" dirty="0" smtClean="0"/>
              <a:t>New Horizons </a:t>
            </a:r>
            <a:r>
              <a:rPr lang="pl-PL" sz="2200" dirty="0" smtClean="0"/>
              <a:t>o</a:t>
            </a:r>
            <a:r>
              <a:rPr lang="en-GB" sz="2200" dirty="0" smtClean="0"/>
              <a:t>f Film Language: costume, special effects, photography, actor, </a:t>
            </a:r>
            <a:r>
              <a:rPr lang="en-GB" sz="2200" dirty="0" err="1" smtClean="0"/>
              <a:t>mise</a:t>
            </a:r>
            <a:r>
              <a:rPr lang="en-GB" sz="2200" dirty="0" smtClean="0"/>
              <a:t>-en-scene</a:t>
            </a:r>
          </a:p>
          <a:p>
            <a:pPr>
              <a:lnSpc>
                <a:spcPct val="120000"/>
              </a:lnSpc>
              <a:spcBef>
                <a:spcPts val="520"/>
              </a:spcBef>
              <a:spcAft>
                <a:spcPts val="600"/>
              </a:spcAft>
            </a:pPr>
            <a:r>
              <a:rPr lang="en-GB" sz="2200" dirty="0" smtClean="0"/>
              <a:t>Master classes: Peter Greenaway, </a:t>
            </a:r>
            <a:r>
              <a:rPr lang="en-GB" sz="2200" dirty="0" err="1" smtClean="0"/>
              <a:t>Bela</a:t>
            </a:r>
            <a:r>
              <a:rPr lang="en-GB" sz="2200" dirty="0" smtClean="0"/>
              <a:t> </a:t>
            </a:r>
            <a:r>
              <a:rPr lang="en-GB" sz="2200" dirty="0" err="1" smtClean="0"/>
              <a:t>Tarr</a:t>
            </a:r>
            <a:r>
              <a:rPr lang="en-GB" sz="2200" dirty="0" smtClean="0"/>
              <a:t>, </a:t>
            </a:r>
            <a:r>
              <a:rPr lang="en-GB" sz="2200" dirty="0" err="1" smtClean="0"/>
              <a:t>Andrzej</a:t>
            </a:r>
            <a:r>
              <a:rPr lang="en-GB" sz="2200" dirty="0" smtClean="0"/>
              <a:t> </a:t>
            </a:r>
            <a:r>
              <a:rPr lang="en-GB" sz="2200" dirty="0" err="1" smtClean="0"/>
              <a:t>Wajda</a:t>
            </a:r>
            <a:r>
              <a:rPr lang="en-GB" sz="2200" dirty="0" smtClean="0"/>
              <a:t>, Terry Gilliam, Reha Erdem</a:t>
            </a:r>
          </a:p>
          <a:p>
            <a:pPr>
              <a:lnSpc>
                <a:spcPct val="110000"/>
              </a:lnSpc>
              <a:spcBef>
                <a:spcPts val="520"/>
              </a:spcBef>
              <a:spcAft>
                <a:spcPts val="600"/>
              </a:spcAft>
            </a:pPr>
            <a:r>
              <a:rPr lang="en-GB" sz="2200" dirty="0"/>
              <a:t>Introductions an</a:t>
            </a:r>
            <a:r>
              <a:rPr lang="pl-PL" sz="2200" dirty="0"/>
              <a:t>d</a:t>
            </a:r>
            <a:r>
              <a:rPr lang="en-GB" sz="2200" dirty="0"/>
              <a:t> lectures run by experts and film critics</a:t>
            </a:r>
          </a:p>
          <a:p>
            <a:pPr>
              <a:lnSpc>
                <a:spcPct val="110000"/>
              </a:lnSpc>
              <a:spcBef>
                <a:spcPts val="520"/>
              </a:spcBef>
              <a:spcAft>
                <a:spcPts val="600"/>
              </a:spcAft>
            </a:pPr>
            <a:r>
              <a:rPr lang="en-GB" sz="2200" dirty="0" smtClean="0"/>
              <a:t>Q&amp;As</a:t>
            </a:r>
          </a:p>
          <a:p>
            <a:endParaRPr lang="pl-PL" dirty="0" smtClean="0"/>
          </a:p>
          <a:p>
            <a:endParaRPr lang="pl-PL" dirty="0"/>
          </a:p>
          <a:p>
            <a:endParaRPr lang="pl-PL" dirty="0"/>
          </a:p>
        </p:txBody>
      </p:sp>
      <p:pic>
        <p:nvPicPr>
          <p:cNvPr id="7" name="Obraz 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158417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96126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/>
            </a:r>
            <a:br>
              <a:rPr lang="pl-PL" b="1" dirty="0" smtClean="0"/>
            </a:br>
            <a:r>
              <a:rPr lang="en-US" b="1" dirty="0" smtClean="0"/>
              <a:t>Children’s film section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5743" y="1772816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Weekend screenings for the youngest viewers, preceded 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en-US" sz="2400" dirty="0" smtClean="0"/>
              <a:t>by a short introduction</a:t>
            </a:r>
          </a:p>
          <a:p>
            <a:endParaRPr lang="en-US" sz="2400" dirty="0" smtClean="0"/>
          </a:p>
          <a:p>
            <a:r>
              <a:rPr lang="en-US" sz="2400" dirty="0" smtClean="0"/>
              <a:t>Arts and crafts workshops after each screening</a:t>
            </a:r>
          </a:p>
          <a:p>
            <a:endParaRPr lang="en-US" sz="2400" dirty="0" smtClean="0"/>
          </a:p>
          <a:p>
            <a:r>
              <a:rPr lang="en-US" sz="2400" dirty="0" smtClean="0"/>
              <a:t>Select festival editions include animation workshops 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en-US" sz="2400" dirty="0" smtClean="0"/>
              <a:t>run by international animated filmmakers</a:t>
            </a:r>
            <a:endParaRPr lang="en-US" sz="2400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522" t="44263" r="8640" b="40219"/>
          <a:stretch>
            <a:fillRect/>
          </a:stretch>
        </p:blipFill>
        <p:spPr bwMode="auto">
          <a:xfrm flipV="1">
            <a:off x="971600" y="1196746"/>
            <a:ext cx="7197887" cy="216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3" y="260648"/>
            <a:ext cx="158417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42257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/>
            </a:r>
            <a:br>
              <a:rPr lang="pl-PL" b="1" dirty="0" smtClean="0"/>
            </a:br>
            <a:r>
              <a:rPr lang="en-US" b="1" dirty="0" smtClean="0"/>
              <a:t>Summer New Horizons Academy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5743" y="1772816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sz="3100" dirty="0" smtClean="0"/>
              <a:t>Teacher workshops – held annually for the most engaged participants of the New Horizons of Film Education project</a:t>
            </a:r>
          </a:p>
          <a:p>
            <a:pPr marL="0" indent="0">
              <a:buNone/>
            </a:pPr>
            <a:endParaRPr lang="en-US" sz="3100" dirty="0" smtClean="0"/>
          </a:p>
          <a:p>
            <a:r>
              <a:rPr lang="en-US" sz="3100" dirty="0" smtClean="0"/>
              <a:t>12 wo</a:t>
            </a:r>
            <a:r>
              <a:rPr lang="pl-PL" sz="3100" dirty="0" smtClean="0"/>
              <a:t>r</a:t>
            </a:r>
            <a:r>
              <a:rPr lang="en-US" sz="3100" dirty="0" smtClean="0"/>
              <a:t>kshop days, about 160 teachers</a:t>
            </a:r>
          </a:p>
          <a:p>
            <a:endParaRPr lang="en-US" sz="3100" dirty="0" smtClean="0"/>
          </a:p>
          <a:p>
            <a:r>
              <a:rPr lang="en-US" sz="3100" dirty="0" smtClean="0"/>
              <a:t>Program includes lectures and workshops about: </a:t>
            </a:r>
          </a:p>
          <a:p>
            <a:pPr lvl="1"/>
            <a:r>
              <a:rPr lang="en-US" sz="3100" dirty="0" smtClean="0"/>
              <a:t>Making features and documentaries</a:t>
            </a:r>
          </a:p>
          <a:p>
            <a:pPr lvl="1"/>
            <a:r>
              <a:rPr lang="en-US" sz="3100" dirty="0" smtClean="0"/>
              <a:t>Creating animations</a:t>
            </a:r>
          </a:p>
          <a:p>
            <a:pPr lvl="1"/>
            <a:r>
              <a:rPr lang="en-US" sz="3100" dirty="0" smtClean="0"/>
              <a:t>Drama classes as a method of in-depth film discussion</a:t>
            </a:r>
          </a:p>
          <a:p>
            <a:pPr lvl="1"/>
            <a:r>
              <a:rPr lang="en-US" sz="3100" dirty="0" smtClean="0"/>
              <a:t>Curator classes, e.g. assembling an exhibition based on audiovisual materials from the National Audiovisual Institute</a:t>
            </a:r>
          </a:p>
          <a:p>
            <a:endParaRPr lang="pl-PL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522" t="44263" r="8640" b="40219"/>
          <a:stretch>
            <a:fillRect/>
          </a:stretch>
        </p:blipFill>
        <p:spPr bwMode="auto">
          <a:xfrm flipV="1">
            <a:off x="971600" y="1196746"/>
            <a:ext cx="7197887" cy="216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8417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37051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/>
            </a:r>
            <a:br>
              <a:rPr lang="pl-PL" b="1" dirty="0" smtClean="0"/>
            </a:br>
            <a:r>
              <a:rPr lang="en-US" b="1" dirty="0" smtClean="0"/>
              <a:t>New Horizons Studio 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5743" y="1700808"/>
            <a:ext cx="8229600" cy="4525963"/>
          </a:xfrm>
        </p:spPr>
        <p:txBody>
          <a:bodyPr>
            <a:normAutofit fontScale="47500" lnSpcReduction="20000"/>
          </a:bodyPr>
          <a:lstStyle/>
          <a:p>
            <a:r>
              <a:rPr lang="en-US" sz="4600" dirty="0" smtClean="0"/>
              <a:t>4-day workshops held annually during T-Mobile New Horizons IFF</a:t>
            </a:r>
          </a:p>
          <a:p>
            <a:endParaRPr lang="en-US" sz="4600" dirty="0" smtClean="0"/>
          </a:p>
          <a:p>
            <a:r>
              <a:rPr lang="en-US" sz="4600" dirty="0" smtClean="0"/>
              <a:t>Participants: young film industry representatives – directors and producers at the start of their careers</a:t>
            </a:r>
          </a:p>
          <a:p>
            <a:endParaRPr lang="en-US" sz="4600" dirty="0" smtClean="0"/>
          </a:p>
          <a:p>
            <a:r>
              <a:rPr lang="en-US" sz="4600" dirty="0" smtClean="0"/>
              <a:t>Topic: how the international film industry operates in Poland and abroad</a:t>
            </a:r>
          </a:p>
          <a:p>
            <a:endParaRPr lang="en-US" sz="4600" dirty="0" smtClean="0"/>
          </a:p>
          <a:p>
            <a:r>
              <a:rPr lang="en-US" sz="4600" dirty="0" smtClean="0"/>
              <a:t>Issues: coproduction, festival strategy, the role of a sales agent, distribution and its alternative forms, pitching of film projects</a:t>
            </a:r>
          </a:p>
          <a:p>
            <a:endParaRPr lang="en-US" sz="4600" dirty="0" smtClean="0"/>
          </a:p>
          <a:p>
            <a:r>
              <a:rPr lang="pl-PL" sz="4600" dirty="0" smtClean="0"/>
              <a:t>T</a:t>
            </a:r>
            <a:r>
              <a:rPr lang="en-US" sz="4600" dirty="0" err="1" smtClean="0"/>
              <a:t>utors</a:t>
            </a:r>
            <a:r>
              <a:rPr lang="en-US" sz="4600" dirty="0" smtClean="0"/>
              <a:t>: sales agents, festival programmers, producers, distributors, film marketing specialists, film pitching specialists</a:t>
            </a:r>
          </a:p>
          <a:p>
            <a:endParaRPr lang="pl-PL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522" t="44263" r="8640" b="40219"/>
          <a:stretch>
            <a:fillRect/>
          </a:stretch>
        </p:blipFill>
        <p:spPr bwMode="auto">
          <a:xfrm flipV="1">
            <a:off x="971600" y="1196746"/>
            <a:ext cx="7197887" cy="216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3" y="260648"/>
            <a:ext cx="158417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8371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/>
            </a:r>
            <a:br>
              <a:rPr lang="pl-PL" b="1" dirty="0" smtClean="0"/>
            </a:br>
            <a:r>
              <a:rPr lang="en-US" b="1" dirty="0" smtClean="0"/>
              <a:t>Polish Days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5743" y="1700808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A market of Polish films during the T-Mobile New Horizons IFF</a:t>
            </a:r>
          </a:p>
          <a:p>
            <a:endParaRPr lang="en-US" sz="2400" dirty="0" smtClean="0"/>
          </a:p>
          <a:p>
            <a:r>
              <a:rPr lang="en-US" sz="2400" dirty="0" smtClean="0"/>
              <a:t>Target: sales agents, distributors, producers, international festival programmers</a:t>
            </a:r>
          </a:p>
          <a:p>
            <a:endParaRPr lang="en-US" sz="2400" dirty="0" smtClean="0"/>
          </a:p>
          <a:p>
            <a:r>
              <a:rPr lang="en-US" sz="2400" dirty="0" smtClean="0"/>
              <a:t>Pitching projects at preproduction stage, works in progress presentations, showing completed films</a:t>
            </a:r>
          </a:p>
          <a:p>
            <a:endParaRPr lang="en-US" sz="2400" dirty="0" smtClean="0"/>
          </a:p>
          <a:p>
            <a:r>
              <a:rPr lang="en-US" sz="2400" dirty="0" smtClean="0"/>
              <a:t>Additionally, each year, pitching workshops for Polish directors and producers run by specialists from abroad</a:t>
            </a:r>
          </a:p>
          <a:p>
            <a:endParaRPr lang="pl-PL" sz="2400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522" t="44263" r="8640" b="40219"/>
          <a:stretch>
            <a:fillRect/>
          </a:stretch>
        </p:blipFill>
        <p:spPr bwMode="auto">
          <a:xfrm flipV="1">
            <a:off x="971600" y="1196746"/>
            <a:ext cx="7197887" cy="216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3" y="260648"/>
            <a:ext cx="158417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72991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621</Words>
  <Application>Microsoft Office PowerPoint</Application>
  <PresentationFormat>Pokaz na ekranie (4:3)</PresentationFormat>
  <Paragraphs>104</Paragraphs>
  <Slides>12</Slides>
  <Notes>3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3" baseType="lpstr">
      <vt:lpstr>Motyw pakietu Office</vt:lpstr>
      <vt:lpstr>Film education from the film festival organizers point of view</vt:lpstr>
      <vt:lpstr>New Horizons Association</vt:lpstr>
      <vt:lpstr>       New Horizons of Film Education </vt:lpstr>
      <vt:lpstr> T-Mobile New Horizons IFF</vt:lpstr>
      <vt:lpstr>   Film education at the festival</vt:lpstr>
      <vt:lpstr> Children’s film section </vt:lpstr>
      <vt:lpstr> Summer New Horizons Academy </vt:lpstr>
      <vt:lpstr> New Horizons Studio  </vt:lpstr>
      <vt:lpstr> Polish Days </vt:lpstr>
      <vt:lpstr> Sunday In the Country </vt:lpstr>
      <vt:lpstr> NH Publications </vt:lpstr>
      <vt:lpstr> I watch, feel, think – a report about teens in cinema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Agnieszka Łapińska</dc:creator>
  <cp:lastModifiedBy>jonl</cp:lastModifiedBy>
  <cp:revision>30</cp:revision>
  <dcterms:created xsi:type="dcterms:W3CDTF">2015-05-04T11:14:20Z</dcterms:created>
  <dcterms:modified xsi:type="dcterms:W3CDTF">2015-05-06T06:13:43Z</dcterms:modified>
</cp:coreProperties>
</file>